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8B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98922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74002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165990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58998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2034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58504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410936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5872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894738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8389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599770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7C28E-0D16-4FB2-9135-8716A12A8A51}" type="datetimeFigureOut">
              <a:rPr lang="hu-HU" smtClean="0"/>
              <a:pPr/>
              <a:t>2011.10.11.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7B8FF-9D6D-4C90-BF40-F3A8365BA9B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833072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Az ember környezet-átalakító tevékenységének vonatkozásai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Környezettani alapismeretek 3. 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142600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tűz szerepe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r>
              <a:rPr lang="hu-HU" dirty="0" smtClean="0"/>
              <a:t>Kezdetben vad tüzek </a:t>
            </a:r>
          </a:p>
          <a:p>
            <a:r>
              <a:rPr lang="hu-HU" dirty="0" smtClean="0"/>
              <a:t>Homo sapiens – tűz megismerése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51" y="3477893"/>
            <a:ext cx="4555132" cy="317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34" y="548680"/>
            <a:ext cx="2226518" cy="270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11824"/>
            <a:ext cx="2880320" cy="384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783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vadászat és a pásztorkodás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700464" cy="336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96194"/>
            <a:ext cx="4796031" cy="357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32822"/>
            <a:ext cx="5959860" cy="356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134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8881309"/>
              </p:ext>
            </p:extLst>
          </p:nvPr>
        </p:nvGraphicFramePr>
        <p:xfrm>
          <a:off x="-1844" y="13855"/>
          <a:ext cx="5293923" cy="4772760"/>
        </p:xfrm>
        <a:graphic>
          <a:graphicData uri="http://schemas.openxmlformats.org/drawingml/2006/table">
            <a:tbl>
              <a:tblPr/>
              <a:tblGrid>
                <a:gridCol w="1370679"/>
                <a:gridCol w="1666982"/>
                <a:gridCol w="2256262"/>
              </a:tblGrid>
              <a:tr h="3358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Állat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b="1">
                          <a:effectLst/>
                          <a:latin typeface="Times New Roman"/>
                          <a:ea typeface="Times New Roman"/>
                        </a:rPr>
                        <a:t>Terület</a:t>
                      </a:r>
                      <a:endParaRPr lang="hu-H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b="1">
                          <a:effectLst/>
                          <a:latin typeface="Times New Roman"/>
                          <a:ea typeface="Times New Roman"/>
                        </a:rPr>
                        <a:t>Megközelítő idő (i.e.)</a:t>
                      </a:r>
                      <a:endParaRPr lang="hu-H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Kutya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Közép-Kelet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10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Kecske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Közép-Kelet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  7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Sertés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Közép-Kelet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  5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Ló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D-Oroszország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  4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Csirke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India</a:t>
                      </a:r>
                      <a:r>
                        <a:rPr lang="hu-HU" sz="1800">
                          <a:effectLst/>
                          <a:latin typeface="Times New Roman"/>
                          <a:ea typeface="Times New Roman"/>
                          <a:sym typeface="Symbol"/>
                        </a:rPr>
                        <a:t></a:t>
                      </a: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 Burma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2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b="1">
                          <a:effectLst/>
                          <a:latin typeface="Times New Roman"/>
                          <a:ea typeface="Times New Roman"/>
                        </a:rPr>
                        <a:t>Növény</a:t>
                      </a:r>
                      <a:endParaRPr lang="hu-H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b="1">
                          <a:effectLst/>
                          <a:latin typeface="Times New Roman"/>
                          <a:ea typeface="Times New Roman"/>
                        </a:rPr>
                        <a:t>Terület</a:t>
                      </a:r>
                      <a:endParaRPr lang="hu-HU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Megközelítő idő (i.e.)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Búza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Közép-Kelet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7-8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Árpa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Közép-Kelet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6,5-7,5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Borsó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Közép-Kelet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6,5-7,5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Bab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Trópusi Amerika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5,7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Kukorica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Trópusi Amerika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5,</a:t>
                      </a:r>
                      <a:r>
                        <a:rPr lang="hu-HU" sz="1800" dirty="0" err="1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90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Olajbogyó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Ázsia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752340" algn="l"/>
                        </a:tabLs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4,0 ezer év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63" y="3204057"/>
            <a:ext cx="4895933" cy="35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11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56"/>
            <a:ext cx="8229600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03335"/>
            <a:ext cx="5112568" cy="384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307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növénytermesztés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2725"/>
            <a:ext cx="8229600" cy="1944215"/>
          </a:xfrm>
        </p:spPr>
        <p:txBody>
          <a:bodyPr>
            <a:normAutofit lnSpcReduction="10000"/>
          </a:bodyPr>
          <a:lstStyle/>
          <a:p>
            <a:r>
              <a:rPr lang="hu-HU" sz="2400" dirty="0"/>
              <a:t>A </a:t>
            </a:r>
            <a:r>
              <a:rPr lang="hu-HU" sz="2400" dirty="0" err="1"/>
              <a:t>mezolitikumban</a:t>
            </a:r>
            <a:r>
              <a:rPr lang="hu-HU" sz="2400" dirty="0"/>
              <a:t> (időszámítás előtti 8-10 ezer év) állandósulni kezdett a helyhez kötött életforma és az ennek megfelelő földművelés kialakulása</a:t>
            </a:r>
            <a:r>
              <a:rPr lang="hu-HU" sz="2400" dirty="0" smtClean="0"/>
              <a:t>.</a:t>
            </a:r>
          </a:p>
          <a:p>
            <a:r>
              <a:rPr lang="hu-HU" sz="2400" dirty="0" smtClean="0"/>
              <a:t>Erdőirtás, fatüzelés, szerszámok kifinomultabbak lettek, háziasítások</a:t>
            </a:r>
            <a:endParaRPr lang="hu-H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780928"/>
            <a:ext cx="5400601" cy="390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07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Növénytermesztés és állattenyésztés</a:t>
            </a:r>
            <a:endParaRPr lang="hu-H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4809"/>
            <a:ext cx="6096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24944"/>
            <a:ext cx="5216318" cy="34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12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u-HU" dirty="0" smtClean="0"/>
              <a:t>Települések kialakulása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r>
              <a:rPr lang="hu-HU" dirty="0" smtClean="0"/>
              <a:t>Jerikó 8 ezer éves romjai</a:t>
            </a:r>
            <a:endParaRPr lang="hu-H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5904656" cy="378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50" y="1772816"/>
            <a:ext cx="47625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17032"/>
            <a:ext cx="44577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6260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Fajok diszkriminációja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Azt a búzát választotta, mely nem szórja a magvait</a:t>
            </a:r>
          </a:p>
          <a:p>
            <a:r>
              <a:rPr lang="hu-HU" dirty="0" smtClean="0"/>
              <a:t>„neolitikus forradalom”</a:t>
            </a:r>
          </a:p>
          <a:p>
            <a:r>
              <a:rPr lang="hu-HU" dirty="0" smtClean="0"/>
              <a:t>Emberek létszámának </a:t>
            </a:r>
          </a:p>
          <a:p>
            <a:pPr marL="0" indent="0">
              <a:buNone/>
            </a:pPr>
            <a:r>
              <a:rPr lang="hu-HU" dirty="0" smtClean="0"/>
              <a:t>	növekedése</a:t>
            </a:r>
            <a:endParaRPr lang="hu-H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2762013" cy="35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1659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hu-HU" sz="3200" dirty="0">
                <a:solidFill>
                  <a:schemeClr val="tx1"/>
                </a:solidFill>
                <a:latin typeface="+mj-lt"/>
              </a:rPr>
              <a:t>A hulladékok, szennyeződés</a:t>
            </a:r>
            <a:br>
              <a:rPr lang="hu-HU" sz="3200" dirty="0">
                <a:solidFill>
                  <a:schemeClr val="tx1"/>
                </a:solidFill>
                <a:latin typeface="+mj-lt"/>
              </a:rPr>
            </a:br>
            <a:endParaRPr lang="hu-H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2808311"/>
          </a:xfrm>
        </p:spPr>
        <p:txBody>
          <a:bodyPr>
            <a:normAutofit fontScale="92500" lnSpcReduction="20000"/>
          </a:bodyPr>
          <a:lstStyle/>
          <a:p>
            <a:r>
              <a:rPr lang="hu-HU" sz="2400" dirty="0" smtClean="0"/>
              <a:t>A fennmaradt hulladékokból is következtethetünk az ember táplálkozására</a:t>
            </a:r>
          </a:p>
          <a:p>
            <a:r>
              <a:rPr lang="hu-HU" sz="2400" dirty="0" smtClean="0"/>
              <a:t>Nem maradtak halak, kagylók, stb.</a:t>
            </a:r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paleolitikumból</a:t>
            </a:r>
            <a:r>
              <a:rPr lang="hu-HU" sz="2400" dirty="0" smtClean="0"/>
              <a:t> származnak az első kagylóhéj halmok</a:t>
            </a:r>
          </a:p>
          <a:p>
            <a:r>
              <a:rPr lang="hu-HU" sz="2400" dirty="0" smtClean="0"/>
              <a:t>A csontokból ólomszennyeződést mutattak ki</a:t>
            </a:r>
          </a:p>
          <a:p>
            <a:r>
              <a:rPr lang="hu-HU" sz="2400" dirty="0" smtClean="0"/>
              <a:t>A kőbányákban dolgozó emberek szilikózisban szenvedhettek</a:t>
            </a:r>
          </a:p>
          <a:p>
            <a:r>
              <a:rPr lang="hu-HU" sz="2400" dirty="0" smtClean="0"/>
              <a:t>az emberi tevékenység és természet közötti viszony az ősidőkben sem volt tökéletes.</a:t>
            </a:r>
          </a:p>
          <a:p>
            <a:endParaRPr lang="hu-H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789040"/>
            <a:ext cx="40165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hu-HU" sz="3200" dirty="0" smtClean="0"/>
              <a:t>A környezeti problémák megjelenése</a:t>
            </a:r>
            <a:br>
              <a:rPr lang="hu-HU" sz="3200" dirty="0" smtClean="0"/>
            </a:br>
            <a:r>
              <a:rPr lang="hu-HU" sz="3200" dirty="0" smtClean="0"/>
              <a:t>A fémeszközök hatása</a:t>
            </a:r>
            <a:br>
              <a:rPr lang="hu-HU" sz="3200" dirty="0" smtClean="0"/>
            </a:b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340768"/>
            <a:ext cx="3744416" cy="5184576"/>
          </a:xfrm>
        </p:spPr>
        <p:txBody>
          <a:bodyPr/>
          <a:lstStyle/>
          <a:p>
            <a:pPr algn="ctr">
              <a:buNone/>
            </a:pPr>
            <a:endParaRPr lang="hu-HU" dirty="0" smtClean="0"/>
          </a:p>
          <a:p>
            <a:r>
              <a:rPr lang="hu-HU" sz="2400" dirty="0" err="1" smtClean="0"/>
              <a:t>Ie</a:t>
            </a:r>
            <a:r>
              <a:rPr lang="hu-HU" sz="2400" dirty="0" smtClean="0"/>
              <a:t>. 8000 évvel ezelőtt kezdődött </a:t>
            </a:r>
          </a:p>
          <a:p>
            <a:r>
              <a:rPr lang="hu-HU" sz="2400" dirty="0" err="1" smtClean="0"/>
              <a:t>Ie</a:t>
            </a:r>
            <a:r>
              <a:rPr lang="hu-HU" sz="2400" dirty="0" smtClean="0"/>
              <a:t>. 4000-től kezd általánossá válni</a:t>
            </a:r>
          </a:p>
          <a:p>
            <a:r>
              <a:rPr lang="hu-HU" sz="2400" dirty="0" smtClean="0"/>
              <a:t>Ötvöző anyag az arzén és az ón</a:t>
            </a:r>
          </a:p>
          <a:p>
            <a:r>
              <a:rPr lang="hu-HU" sz="2400" dirty="0" smtClean="0"/>
              <a:t>Teherbíró állatokkal szállítanak (szamár)</a:t>
            </a:r>
          </a:p>
          <a:p>
            <a:r>
              <a:rPr lang="hu-HU" sz="2400" dirty="0" smtClean="0"/>
              <a:t>Faszén az elemi fém előállításához </a:t>
            </a:r>
          </a:p>
          <a:p>
            <a:r>
              <a:rPr lang="hu-HU" sz="2400" dirty="0" smtClean="0"/>
              <a:t>Vas megjelenése</a:t>
            </a:r>
          </a:p>
          <a:p>
            <a:endParaRPr lang="hu-H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060848"/>
            <a:ext cx="44005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480720"/>
          </a:xfrm>
        </p:spPr>
        <p:txBody>
          <a:bodyPr>
            <a:normAutofit/>
          </a:bodyPr>
          <a:lstStyle/>
          <a:p>
            <a:r>
              <a:rPr lang="hu-HU" sz="2600" dirty="0" err="1" smtClean="0"/>
              <a:t>Siedentopf</a:t>
            </a:r>
            <a:r>
              <a:rPr lang="hu-HU" sz="2600" dirty="0" smtClean="0"/>
              <a:t> a szárazföld meghódításától eltelt 170 millió évet egy modellévbe sűrítette</a:t>
            </a: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457200" y="112474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• Januárban jelenik meg a vegetáció, </a:t>
            </a:r>
          </a:p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• Márciusban az első madárfaj, </a:t>
            </a:r>
          </a:p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• Szeptemberben az első főemlősök </a:t>
            </a:r>
          </a:p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• November közepén az emberszabású majmok, </a:t>
            </a:r>
          </a:p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• December 30-án megjelenik a kőszerszámot használó ember őse, </a:t>
            </a:r>
          </a:p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• December 31-én </a:t>
            </a:r>
          </a:p>
          <a:p>
            <a:pPr marL="0" indent="0">
              <a:buFont typeface="Arial" pitchFamily="34" charset="0"/>
              <a:buNone/>
            </a:pPr>
            <a:r>
              <a:rPr lang="nn-NO" sz="2500" dirty="0" smtClean="0"/>
              <a:t>- 20 órakor kihal a Neandervölgyi ősember, </a:t>
            </a:r>
          </a:p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- 23 óra 30 perckor az ember elkezdi a földművelést, </a:t>
            </a:r>
          </a:p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- 23 óra 59 perc 24 másodperc: az ipari forradalom, </a:t>
            </a:r>
          </a:p>
          <a:p>
            <a:pPr marL="0" indent="0">
              <a:buFont typeface="Arial" pitchFamily="34" charset="0"/>
              <a:buNone/>
            </a:pPr>
            <a:r>
              <a:rPr lang="hu-HU" sz="2500" dirty="0" smtClean="0"/>
              <a:t>- 23 óra 59 perc 48 másodperc: az autó és a repülőgép megszületése </a:t>
            </a:r>
          </a:p>
          <a:p>
            <a:endParaRPr lang="hu-HU" sz="2500" dirty="0"/>
          </a:p>
        </p:txBody>
      </p:sp>
    </p:spTree>
    <p:extLst>
      <p:ext uri="{BB962C8B-B14F-4D97-AF65-F5344CB8AC3E}">
        <p14:creationId xmlns="" xmlns:p14="http://schemas.microsoft.com/office/powerpoint/2010/main" val="429225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hu-HU" sz="3200" dirty="0">
                <a:solidFill>
                  <a:schemeClr val="tx1"/>
                </a:solidFill>
                <a:latin typeface="+mj-lt"/>
              </a:rPr>
              <a:t>Erdőirtás, talajkárosítás</a:t>
            </a:r>
            <a:br>
              <a:rPr lang="hu-HU" sz="3200" dirty="0">
                <a:solidFill>
                  <a:schemeClr val="tx1"/>
                </a:solidFill>
                <a:latin typeface="+mj-lt"/>
              </a:rPr>
            </a:br>
            <a:endParaRPr lang="hu-H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196753"/>
            <a:ext cx="8229600" cy="2016224"/>
          </a:xfrm>
        </p:spPr>
        <p:txBody>
          <a:bodyPr>
            <a:normAutofit/>
          </a:bodyPr>
          <a:lstStyle/>
          <a:p>
            <a:pPr algn="just"/>
            <a:r>
              <a:rPr lang="hu-HU" sz="2300" dirty="0" smtClean="0"/>
              <a:t>A kereskedelmi igények fokozták a közlekedés fejlődését. A hajóépítés kezdetei a neolitikumra tehetők, míg a kerekes kocsi elterjedése i.e. 5500-tól számítható. A legtöbb közlekedési eszköz fából készült, s ezek tömeges előállítását az erdők már az ókorban is megsínylették. </a:t>
            </a:r>
            <a:endParaRPr lang="hu-HU" sz="23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37799"/>
          <a:stretch>
            <a:fillRect/>
          </a:stretch>
        </p:blipFill>
        <p:spPr bwMode="auto">
          <a:xfrm>
            <a:off x="755576" y="3212976"/>
            <a:ext cx="225134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068960"/>
            <a:ext cx="33337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916983"/>
            <a:ext cx="4253880" cy="277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További problémák…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Növekvő népesség → táplálékigény → fémeszközök → területszükséglet → erdőirtás</a:t>
            </a:r>
          </a:p>
          <a:p>
            <a:r>
              <a:rPr lang="hu-HU" dirty="0" smtClean="0"/>
              <a:t>Földművelés → szántás → talajkárosítás</a:t>
            </a:r>
            <a:endParaRPr lang="hu-H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441649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96952"/>
            <a:ext cx="42721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32656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Nílus, Sárga-folyó, Tigris és Eufrátesz </a:t>
            </a:r>
            <a:endParaRPr lang="hu-HU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hu-HU" dirty="0" smtClean="0"/>
              <a:t>További problémák…</a:t>
            </a:r>
            <a:endParaRPr lang="hu-H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8861" y="2132856"/>
            <a:ext cx="610627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96952"/>
            <a:ext cx="51845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44824"/>
            <a:ext cx="3132445" cy="476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hu-HU" sz="3200" dirty="0">
                <a:solidFill>
                  <a:schemeClr val="tx1"/>
                </a:solidFill>
                <a:latin typeface="+mj-lt"/>
              </a:rPr>
              <a:t>Öntözés</a:t>
            </a:r>
            <a:br>
              <a:rPr lang="hu-HU" sz="3200" dirty="0">
                <a:solidFill>
                  <a:schemeClr val="tx1"/>
                </a:solidFill>
                <a:latin typeface="+mj-lt"/>
              </a:rPr>
            </a:br>
            <a:endParaRPr lang="hu-H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158417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hu-HU" dirty="0" smtClean="0"/>
              <a:t>Tigris és Eufrátesz környékén meg kellett szervezni az öntözést → verseny → csatornák, öntözőrendszerek, gátak → káros hatások (szikesedés)</a:t>
            </a:r>
          </a:p>
          <a:p>
            <a:pPr algn="just"/>
            <a:r>
              <a:rPr lang="hu-HU" dirty="0" smtClean="0"/>
              <a:t>i.e. 3500-tól 1800-ig sumérek hanyatlása („ a föld lassan fehérré változott”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924944"/>
            <a:ext cx="5943517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Csatornák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396752"/>
          </a:xfrm>
        </p:spPr>
        <p:txBody>
          <a:bodyPr>
            <a:normAutofit/>
          </a:bodyPr>
          <a:lstStyle/>
          <a:p>
            <a:r>
              <a:rPr lang="hu-HU" sz="2500" dirty="0" smtClean="0"/>
              <a:t>Ninive, a Tigris menti Asszír Birodalom fővárosa</a:t>
            </a:r>
          </a:p>
          <a:p>
            <a:r>
              <a:rPr lang="hu-HU" sz="2500" dirty="0" smtClean="0"/>
              <a:t>60 km hosszú csatorna</a:t>
            </a:r>
          </a:p>
          <a:p>
            <a:r>
              <a:rPr lang="hu-HU" sz="2500" dirty="0" smtClean="0"/>
              <a:t>Bonyolult statikai számításokat feltételező építmények!</a:t>
            </a:r>
            <a:endParaRPr lang="hu-HU" sz="25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888940"/>
            <a:ext cx="48965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Csatornázás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340768"/>
            <a:ext cx="4104456" cy="4608511"/>
          </a:xfrm>
        </p:spPr>
        <p:txBody>
          <a:bodyPr>
            <a:normAutofit/>
          </a:bodyPr>
          <a:lstStyle/>
          <a:p>
            <a:r>
              <a:rPr lang="hu-HU" sz="2400" dirty="0" smtClean="0"/>
              <a:t>Babilon az Ókori Kelet fővárosa</a:t>
            </a:r>
          </a:p>
          <a:p>
            <a:r>
              <a:rPr lang="hu-HU" sz="2400" dirty="0" smtClean="0"/>
              <a:t>az i.e. VI. században Babilonban már kb. 800 ezren éltek!</a:t>
            </a:r>
          </a:p>
          <a:p>
            <a:r>
              <a:rPr lang="hu-HU" sz="2400" dirty="0" smtClean="0"/>
              <a:t>vízellátó és szennyvízelvezető hálózat</a:t>
            </a:r>
          </a:p>
          <a:p>
            <a:r>
              <a:rPr lang="hu-HU" sz="2400" dirty="0" smtClean="0"/>
              <a:t>Róma – </a:t>
            </a:r>
            <a:r>
              <a:rPr lang="hu-HU" sz="2400" dirty="0" err="1" smtClean="0"/>
              <a:t>Tiberisz</a:t>
            </a:r>
            <a:r>
              <a:rPr lang="hu-HU" sz="2400" dirty="0" smtClean="0"/>
              <a:t> folyó → AKVEDUKTOK (</a:t>
            </a:r>
            <a:r>
              <a:rPr lang="hu-HU" sz="2400" dirty="0" err="1" smtClean="0"/>
              <a:t>ie</a:t>
            </a:r>
            <a:r>
              <a:rPr lang="hu-HU" sz="2400" dirty="0" smtClean="0"/>
              <a:t>. IV. sz.)</a:t>
            </a:r>
            <a:endParaRPr lang="hu-HU" sz="24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6554" y="1268760"/>
            <a:ext cx="3651870" cy="447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68760"/>
            <a:ext cx="803408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hu-HU" sz="3200" dirty="0">
                <a:solidFill>
                  <a:schemeClr val="tx1"/>
                </a:solidFill>
                <a:latin typeface="+mj-lt"/>
              </a:rPr>
              <a:t>A városok káros hatása</a:t>
            </a:r>
            <a:br>
              <a:rPr lang="hu-HU" sz="3200" dirty="0">
                <a:solidFill>
                  <a:schemeClr val="tx1"/>
                </a:solidFill>
                <a:latin typeface="+mj-lt"/>
              </a:rPr>
            </a:br>
            <a:endParaRPr lang="hu-H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>
            <a:normAutofit/>
          </a:bodyPr>
          <a:lstStyle/>
          <a:p>
            <a:r>
              <a:rPr lang="hu-HU" sz="2400" dirty="0" smtClean="0"/>
              <a:t>Fémmegmunkálás → kereskedelem → népesség növekedés → falvak, városok, majd városállamok</a:t>
            </a:r>
            <a:endParaRPr lang="hu-H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36912"/>
            <a:ext cx="44577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429000"/>
            <a:ext cx="4504865" cy="286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5364088" y="2638653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100" dirty="0" smtClean="0"/>
              <a:t>Ez a környezetszennyezés korszakának kezdetét jelenti</a:t>
            </a:r>
            <a:endParaRPr lang="hu-HU" sz="2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Róma – </a:t>
            </a:r>
            <a:r>
              <a:rPr lang="hu-HU" sz="3200" dirty="0" err="1" smtClean="0"/>
              <a:t>ie</a:t>
            </a:r>
            <a:r>
              <a:rPr lang="hu-HU" sz="3200" dirty="0" smtClean="0"/>
              <a:t>. 6.század</a:t>
            </a:r>
            <a:endParaRPr lang="hu-HU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b="11479"/>
          <a:stretch>
            <a:fillRect/>
          </a:stretch>
        </p:blipFill>
        <p:spPr bwMode="auto">
          <a:xfrm>
            <a:off x="323528" y="1268760"/>
            <a:ext cx="510614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923" y="1916832"/>
            <a:ext cx="5049077" cy="378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573016"/>
            <a:ext cx="6264696" cy="29831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hu-HU" sz="3200" dirty="0">
                <a:solidFill>
                  <a:schemeClr val="tx1"/>
                </a:solidFill>
                <a:latin typeface="+mj-lt"/>
              </a:rPr>
              <a:t>A káros hatások ellensúlyozása</a:t>
            </a:r>
            <a:br>
              <a:rPr lang="hu-HU" sz="3200" dirty="0">
                <a:solidFill>
                  <a:schemeClr val="tx1"/>
                </a:solidFill>
                <a:latin typeface="+mj-lt"/>
              </a:rPr>
            </a:br>
            <a:endParaRPr lang="hu-H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hu-HU" sz="2400" i="1" dirty="0" smtClean="0"/>
              <a:t>Arisztotelész, </a:t>
            </a:r>
            <a:r>
              <a:rPr lang="hu-HU" sz="2400" i="1" dirty="0" err="1" smtClean="0"/>
              <a:t>Athenaion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Politeia</a:t>
            </a:r>
            <a:r>
              <a:rPr lang="hu-HU" sz="2400" dirty="0" smtClean="0"/>
              <a:t> című írásában arra tesz javaslatot, hogy a trágyát a városfalaktól legalább két kilométerre helyezzék el.</a:t>
            </a:r>
          </a:p>
          <a:p>
            <a:pPr algn="just"/>
            <a:r>
              <a:rPr lang="hu-HU" sz="2400" dirty="0" smtClean="0"/>
              <a:t>a füstös sajtkészítő üzemeket úgy telepítsék, hogy a füst a környékbeli házakat ne zavarja</a:t>
            </a:r>
          </a:p>
          <a:p>
            <a:pPr algn="just"/>
            <a:r>
              <a:rPr lang="hu-HU" sz="2400" dirty="0" smtClean="0"/>
              <a:t>a szélirányt figyelembe kell venni a szennyező műhelyek telepítésénél, és azokat a lakóházaktól legalább 50 könyöknyire (30 m-re) kell építeni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A XII.-XIV. század környezeti problémái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421087"/>
          </a:xfrm>
        </p:spPr>
        <p:txBody>
          <a:bodyPr>
            <a:normAutofit/>
          </a:bodyPr>
          <a:lstStyle/>
          <a:p>
            <a:pPr algn="just"/>
            <a:r>
              <a:rPr lang="hu-HU" sz="2400" dirty="0" smtClean="0"/>
              <a:t>Általánosságban elmondható, hogy az emberek életmódja az ipari forradalomig szinte alig változott. </a:t>
            </a:r>
          </a:p>
          <a:p>
            <a:pPr algn="just"/>
            <a:r>
              <a:rPr lang="hu-HU" sz="2400" dirty="0" smtClean="0"/>
              <a:t>A szén, mint energiahordozó új fejezetet nyitott a levegőszennyezésben</a:t>
            </a:r>
          </a:p>
          <a:p>
            <a:pPr algn="just"/>
            <a:r>
              <a:rPr lang="hu-HU" sz="2400" dirty="0" smtClean="0"/>
              <a:t>I. Edward rendelete – Londonban a kőszén égetését nem engedélyezték</a:t>
            </a:r>
            <a:endParaRPr lang="hu-H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700808"/>
            <a:ext cx="274955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események felgyorsulása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2160240"/>
          </a:xfrm>
        </p:spPr>
        <p:txBody>
          <a:bodyPr>
            <a:normAutofit/>
          </a:bodyPr>
          <a:lstStyle/>
          <a:p>
            <a:pPr algn="just"/>
            <a:r>
              <a:rPr lang="hu-HU" sz="2400" dirty="0"/>
              <a:t>A természeti környezet átalakításának felgyorsulása éjfél előtt 30 másodperccel, az ipari forradalommal veszi </a:t>
            </a:r>
            <a:r>
              <a:rPr lang="hu-HU" sz="2400" dirty="0" smtClean="0"/>
              <a:t>kezdetét (1769-1850). </a:t>
            </a:r>
            <a:r>
              <a:rPr lang="hu-HU" sz="2400" dirty="0"/>
              <a:t>Ebben a fél percben az ember azon fáradozik, hogy elégessen minden </a:t>
            </a:r>
            <a:r>
              <a:rPr lang="hu-HU" sz="2400" dirty="0" smtClean="0"/>
              <a:t>tüzelőanyagot</a:t>
            </a:r>
            <a:r>
              <a:rPr lang="hu-HU" sz="2400" dirty="0"/>
              <a:t>, melyet a természet a modellév során elraktározott.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73934"/>
            <a:ext cx="4104456" cy="226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816424" cy="37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537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Megújuló energiaforrások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036712"/>
          </a:xfrm>
        </p:spPr>
        <p:txBody>
          <a:bodyPr>
            <a:normAutofit/>
          </a:bodyPr>
          <a:lstStyle/>
          <a:p>
            <a:r>
              <a:rPr lang="hu-HU" sz="2400" dirty="0" smtClean="0"/>
              <a:t>A hajtóerő-szükségletet több, mint 3000 éven át szolgálták az ún. taposómalmok</a:t>
            </a:r>
            <a:endParaRPr lang="hu-HU" sz="24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2"/>
            <a:ext cx="3667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717" y="1700807"/>
            <a:ext cx="3660102" cy="417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861048"/>
            <a:ext cx="4069032" cy="271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hu-HU" sz="3200" dirty="0">
                <a:solidFill>
                  <a:schemeClr val="tx1"/>
                </a:solidFill>
                <a:latin typeface="+mj-lt"/>
              </a:rPr>
              <a:t>A vízszennyezés és a hulladék</a:t>
            </a:r>
            <a:br>
              <a:rPr lang="hu-HU" sz="3200" dirty="0">
                <a:solidFill>
                  <a:schemeClr val="tx1"/>
                </a:solidFill>
                <a:latin typeface="+mj-lt"/>
              </a:rPr>
            </a:br>
            <a:endParaRPr lang="hu-HU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smtClean="0"/>
              <a:t>Középkorban nagy problémát jelentettek</a:t>
            </a:r>
          </a:p>
          <a:p>
            <a:r>
              <a:rPr lang="hu-HU" sz="2400" dirty="0" smtClean="0"/>
              <a:t>Nem foglalkoztak vele elég komolyan</a:t>
            </a:r>
          </a:p>
          <a:p>
            <a:r>
              <a:rPr lang="hu-HU" sz="2400" dirty="0" smtClean="0"/>
              <a:t>Elviselhetetlen bűz és piszkos utcák</a:t>
            </a:r>
          </a:p>
          <a:p>
            <a:r>
              <a:rPr lang="hu-HU" sz="2400" dirty="0" smtClean="0"/>
              <a:t>Tudományos felfedezések, mikroorganizmusok</a:t>
            </a:r>
          </a:p>
          <a:p>
            <a:r>
              <a:rPr lang="hu-HU" sz="2400" dirty="0" smtClean="0"/>
              <a:t>Emésztőgödrökből kiszivárgó szennyező anyagok</a:t>
            </a:r>
          </a:p>
          <a:p>
            <a:r>
              <a:rPr lang="hu-HU" sz="2400" dirty="0" smtClean="0"/>
              <a:t>Vágóhidakból származó anyagok az utcára ömlöttek</a:t>
            </a:r>
          </a:p>
          <a:p>
            <a:r>
              <a:rPr lang="hu-HU" sz="2400" dirty="0" smtClean="0"/>
              <a:t>Járványok: Európa lakossága az 1300-as éveket követő közel 100 évben mintegy 30 millió fővel csökkent</a:t>
            </a:r>
            <a:endParaRPr lang="hu-HU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628800"/>
            <a:ext cx="363616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Az Ipari Forradalom környezetkárosító hatása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3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1769 és 1850 között</a:t>
            </a:r>
          </a:p>
          <a:p>
            <a:r>
              <a:rPr lang="hu-HU" dirty="0" smtClean="0"/>
              <a:t>Anglia, Európa, majd É-Amerika</a:t>
            </a:r>
          </a:p>
          <a:p>
            <a:r>
              <a:rPr lang="hu-HU" dirty="0" smtClean="0"/>
              <a:t>Szénfűtésű gőzgéppel indult</a:t>
            </a:r>
          </a:p>
          <a:p>
            <a:r>
              <a:rPr lang="hu-HU" dirty="0" smtClean="0"/>
              <a:t>Gépesítés a textilüzemekben</a:t>
            </a:r>
          </a:p>
          <a:p>
            <a:endParaRPr lang="hu-H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412776"/>
            <a:ext cx="2592288" cy="193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501008"/>
            <a:ext cx="25431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501008"/>
            <a:ext cx="370895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4669110" cy="484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196753"/>
            <a:ext cx="8280920" cy="3456384"/>
          </a:xfrm>
        </p:spPr>
        <p:txBody>
          <a:bodyPr>
            <a:noAutofit/>
          </a:bodyPr>
          <a:lstStyle/>
          <a:p>
            <a:r>
              <a:rPr lang="hu-HU" sz="2200" dirty="0" smtClean="0"/>
              <a:t>4 </a:t>
            </a:r>
            <a:r>
              <a:rPr lang="hu-HU" sz="2200" dirty="0" err="1" smtClean="0"/>
              <a:t>mp-enként</a:t>
            </a:r>
            <a:r>
              <a:rPr lang="hu-HU" sz="2200" dirty="0" smtClean="0"/>
              <a:t> duplázódik az össztermelés</a:t>
            </a:r>
          </a:p>
          <a:p>
            <a:r>
              <a:rPr lang="hu-HU" sz="2200" dirty="0" smtClean="0"/>
              <a:t>6 </a:t>
            </a:r>
            <a:r>
              <a:rPr lang="hu-HU" sz="2200" dirty="0" err="1" smtClean="0"/>
              <a:t>mp-enként</a:t>
            </a:r>
            <a:r>
              <a:rPr lang="hu-HU" sz="2200" dirty="0" smtClean="0"/>
              <a:t> duplázódik a lakosság</a:t>
            </a:r>
          </a:p>
          <a:p>
            <a:r>
              <a:rPr lang="hu-HU" sz="2200" dirty="0" smtClean="0"/>
              <a:t>Utolsó </a:t>
            </a:r>
            <a:r>
              <a:rPr lang="hu-HU" sz="2200" dirty="0" err="1" smtClean="0"/>
              <a:t>mp-ben</a:t>
            </a:r>
            <a:r>
              <a:rPr lang="hu-HU" sz="2200" dirty="0" smtClean="0"/>
              <a:t> az erdők legnagyobb részét kiirtjuk</a:t>
            </a:r>
          </a:p>
          <a:p>
            <a:r>
              <a:rPr lang="hu-HU" sz="2200" dirty="0" smtClean="0"/>
              <a:t>Minden </a:t>
            </a:r>
            <a:r>
              <a:rPr lang="hu-HU" sz="2200" dirty="0"/>
              <a:t>4. másodpercben megkétszereződik a civilizációs javak eddig elért össztermelése és </a:t>
            </a:r>
            <a:endParaRPr lang="hu-HU" sz="2200" dirty="0" smtClean="0"/>
          </a:p>
          <a:p>
            <a:r>
              <a:rPr lang="hu-HU" sz="2200" dirty="0" smtClean="0"/>
              <a:t>6 </a:t>
            </a:r>
            <a:r>
              <a:rPr lang="hu-HU" sz="2200" dirty="0"/>
              <a:t>másodpercenként megduplázódik a Föld lakossága. </a:t>
            </a:r>
            <a:endParaRPr lang="hu-HU" sz="2200" dirty="0" smtClean="0"/>
          </a:p>
          <a:p>
            <a:r>
              <a:rPr lang="hu-HU" sz="2200" dirty="0" smtClean="0"/>
              <a:t>Az </a:t>
            </a:r>
            <a:r>
              <a:rPr lang="hu-HU" sz="2200" dirty="0"/>
              <a:t>ember az utolsó másodpercben kiirtja az erdők jelentős </a:t>
            </a:r>
            <a:r>
              <a:rPr lang="hu-HU" sz="2200" dirty="0" smtClean="0"/>
              <a:t>részét…</a:t>
            </a:r>
            <a:endParaRPr lang="hu-HU" sz="2200" dirty="0"/>
          </a:p>
        </p:txBody>
      </p:sp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>
            <a:normAutofit/>
          </a:bodyPr>
          <a:lstStyle/>
          <a:p>
            <a:r>
              <a:rPr lang="hu-HU" sz="3500" dirty="0" smtClean="0"/>
              <a:t>Az események felgyorsulása</a:t>
            </a:r>
            <a:endParaRPr lang="hu-HU" sz="35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4014994"/>
            <a:ext cx="5544616" cy="267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95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4483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5350174" cy="319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00329"/>
            <a:ext cx="4297411" cy="248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051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Az ember környezet átalakító tevékenysége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ökológiai </a:t>
            </a:r>
            <a:r>
              <a:rPr lang="hu-HU" dirty="0" err="1" smtClean="0"/>
              <a:t>rsz-ek</a:t>
            </a:r>
            <a:r>
              <a:rPr lang="hu-HU" dirty="0" smtClean="0"/>
              <a:t> élő alkotóit pusztítja el</a:t>
            </a:r>
          </a:p>
          <a:p>
            <a:r>
              <a:rPr lang="hu-HU" dirty="0" smtClean="0"/>
              <a:t>Intenzív gazdálkodás – környezetszennyezés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 smtClean="0"/>
              <a:t>60-as évektől kezdtek el cselekedni (egyezmények, konferenciák, publikációk…)</a:t>
            </a:r>
          </a:p>
          <a:p>
            <a:r>
              <a:rPr lang="hu-HU" dirty="0" smtClean="0"/>
              <a:t>Fejlett országokban környezetvédő technológiák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15630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25963"/>
          </a:xfrm>
        </p:spPr>
        <p:txBody>
          <a:bodyPr/>
          <a:lstStyle/>
          <a:p>
            <a:r>
              <a:rPr lang="hu-HU" dirty="0" smtClean="0"/>
              <a:t>Az ember csupán egy faj…</a:t>
            </a:r>
          </a:p>
          <a:p>
            <a:r>
              <a:rPr lang="hu-HU" dirty="0" smtClean="0"/>
              <a:t>Fontosak a környezet átalakítására vonatkozó ismereteink!</a:t>
            </a:r>
          </a:p>
          <a:p>
            <a:pPr marL="0" indent="0">
              <a:buNone/>
            </a:pPr>
            <a:r>
              <a:rPr lang="hu-HU" i="1" dirty="0"/>
              <a:t>„a tények maradnak, csupán jelentésük változik a történelem során</a:t>
            </a:r>
            <a:r>
              <a:rPr lang="hu-HU" i="1" dirty="0" smtClean="0"/>
              <a:t>”</a:t>
            </a:r>
          </a:p>
          <a:p>
            <a:pPr marL="0" indent="0">
              <a:buNone/>
            </a:pPr>
            <a:r>
              <a:rPr lang="hu-HU" i="1" dirty="0"/>
              <a:t>	</a:t>
            </a:r>
            <a:r>
              <a:rPr lang="hu-HU" i="1" dirty="0" smtClean="0"/>
              <a:t>		</a:t>
            </a:r>
            <a:r>
              <a:rPr lang="hu-HU" dirty="0" smtClean="0"/>
              <a:t>(</a:t>
            </a:r>
            <a:r>
              <a:rPr lang="hu-HU" dirty="0"/>
              <a:t>Robert </a:t>
            </a:r>
            <a:r>
              <a:rPr lang="hu-HU" dirty="0" err="1"/>
              <a:t>Wont</a:t>
            </a:r>
            <a:r>
              <a:rPr lang="hu-HU" dirty="0"/>
              <a:t> </a:t>
            </a:r>
            <a:r>
              <a:rPr lang="hu-HU" dirty="0" err="1" smtClean="0"/>
              <a:t>Pohl</a:t>
            </a:r>
            <a:r>
              <a:rPr lang="hu-HU" dirty="0" smtClean="0"/>
              <a:t>)</a:t>
            </a: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299228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brehm-07-025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662" y="1858710"/>
            <a:ext cx="2517110" cy="419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Az ősember kapcsolata a természettel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349079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Az embernek sok időre volt szüksége ahhoz, hogy a természettől kis mértékben függetlenítse magát a természettől (Homo </a:t>
            </a:r>
            <a:r>
              <a:rPr lang="hu-HU" dirty="0" err="1" smtClean="0"/>
              <a:t>habilis</a:t>
            </a:r>
            <a:r>
              <a:rPr lang="hu-HU" dirty="0" smtClean="0"/>
              <a:t> 2 millió éve)</a:t>
            </a:r>
            <a:endParaRPr lang="hu-HU" dirty="0"/>
          </a:p>
        </p:txBody>
      </p:sp>
      <p:pic>
        <p:nvPicPr>
          <p:cNvPr id="4" name="Picture 7" descr="habilis-aussehe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052" y="1556792"/>
            <a:ext cx="3666331" cy="479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052" y="1556791"/>
            <a:ext cx="3883491" cy="479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7362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72643148"/>
              </p:ext>
            </p:extLst>
          </p:nvPr>
        </p:nvGraphicFramePr>
        <p:xfrm>
          <a:off x="323528" y="188640"/>
          <a:ext cx="8568951" cy="2016551"/>
        </p:xfrm>
        <a:graphic>
          <a:graphicData uri="http://schemas.openxmlformats.org/drawingml/2006/table">
            <a:tbl>
              <a:tblPr/>
              <a:tblGrid>
                <a:gridCol w="1527570"/>
                <a:gridCol w="1766155"/>
                <a:gridCol w="2394906"/>
                <a:gridCol w="2880320"/>
              </a:tblGrid>
              <a:tr h="122413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Homo </a:t>
                      </a:r>
                      <a:r>
                        <a:rPr lang="hu-HU" sz="1800" b="1" dirty="0" err="1" smtClean="0">
                          <a:effectLst/>
                          <a:latin typeface="Times New Roman"/>
                          <a:ea typeface="Times New Roman"/>
                        </a:rPr>
                        <a:t>habilis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(Ügyes ember)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Homo </a:t>
                      </a:r>
                      <a:r>
                        <a:rPr lang="hu-HU" sz="1800" b="1" dirty="0" err="1" smtClean="0">
                          <a:effectLst/>
                          <a:latin typeface="Times New Roman"/>
                          <a:ea typeface="Times New Roman"/>
                        </a:rPr>
                        <a:t>erectus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(Egyenes tartású ember)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Homo </a:t>
                      </a:r>
                      <a:r>
                        <a:rPr lang="hu-HU" sz="1800" b="1" dirty="0" smtClean="0">
                          <a:effectLst/>
                          <a:latin typeface="Times New Roman"/>
                          <a:ea typeface="Times New Roman"/>
                        </a:rPr>
                        <a:t>sapiens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(Értelmes ember)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Homo sapiens </a:t>
                      </a:r>
                      <a:r>
                        <a:rPr lang="hu-HU" sz="1800" b="1" dirty="0" err="1" smtClean="0">
                          <a:effectLst/>
                          <a:latin typeface="Times New Roman"/>
                          <a:ea typeface="Times New Roman"/>
                        </a:rPr>
                        <a:t>sapiens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b="1" dirty="0">
                          <a:effectLst/>
                          <a:latin typeface="Times New Roman"/>
                          <a:ea typeface="Times New Roman"/>
                        </a:rPr>
                        <a:t>(Értelmes ember)</a:t>
                      </a:r>
                      <a:endParaRPr lang="hu-HU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2,5 millió év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Times New Roman"/>
                        </a:rPr>
                        <a:t>2-0,3 millió év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250-700 ezer év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Times New Roman"/>
                        </a:rPr>
                        <a:t>70-10 ezer év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8" descr="erectus_ausseh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06" y="2250263"/>
            <a:ext cx="2611405" cy="263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mo%20erect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09120"/>
            <a:ext cx="2856318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47" y="2250263"/>
            <a:ext cx="3318059" cy="403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Kép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48" t="15581" r="57257" b="11615"/>
          <a:stretch>
            <a:fillRect/>
          </a:stretch>
        </p:blipFill>
        <p:spPr bwMode="auto">
          <a:xfrm>
            <a:off x="3263480" y="2283691"/>
            <a:ext cx="2278667" cy="348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8016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éni 1. sém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951</Words>
  <Application>Microsoft Office PowerPoint</Application>
  <PresentationFormat>Diavetítés a képernyőre (4:3 oldalarány)</PresentationFormat>
  <Paragraphs>162</Paragraphs>
  <Slides>33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4" baseType="lpstr">
      <vt:lpstr>Office-téma</vt:lpstr>
      <vt:lpstr>Az ember környezet-átalakító tevékenységének vonatkozásai</vt:lpstr>
      <vt:lpstr>2. dia</vt:lpstr>
      <vt:lpstr>Az események felgyorsulása</vt:lpstr>
      <vt:lpstr>Az események felgyorsulása</vt:lpstr>
      <vt:lpstr>5. dia</vt:lpstr>
      <vt:lpstr>Az ember környezet átalakító tevékenysége</vt:lpstr>
      <vt:lpstr>7. dia</vt:lpstr>
      <vt:lpstr>Az ősember kapcsolata a természettel</vt:lpstr>
      <vt:lpstr>9. dia</vt:lpstr>
      <vt:lpstr>A tűz szerepe</vt:lpstr>
      <vt:lpstr>A vadászat és a pásztorkodás</vt:lpstr>
      <vt:lpstr>12. dia</vt:lpstr>
      <vt:lpstr>13. dia</vt:lpstr>
      <vt:lpstr>A növénytermesztés</vt:lpstr>
      <vt:lpstr>Növénytermesztés és állattenyésztés</vt:lpstr>
      <vt:lpstr>Települések kialakulása</vt:lpstr>
      <vt:lpstr>Fajok diszkriminációja</vt:lpstr>
      <vt:lpstr>A hulladékok, szennyeződés </vt:lpstr>
      <vt:lpstr>A környezeti problémák megjelenése A fémeszközök hatása </vt:lpstr>
      <vt:lpstr>Erdőirtás, talajkárosítás </vt:lpstr>
      <vt:lpstr>További problémák…</vt:lpstr>
      <vt:lpstr>További problémák…</vt:lpstr>
      <vt:lpstr>Öntözés </vt:lpstr>
      <vt:lpstr>Csatornák</vt:lpstr>
      <vt:lpstr>Csatornázás</vt:lpstr>
      <vt:lpstr>A városok káros hatása </vt:lpstr>
      <vt:lpstr>Róma – ie. 6.század</vt:lpstr>
      <vt:lpstr>A káros hatások ellensúlyozása </vt:lpstr>
      <vt:lpstr>A XII.-XIV. század környezeti problémái</vt:lpstr>
      <vt:lpstr>Megújuló energiaforrások</vt:lpstr>
      <vt:lpstr>A vízszennyezés és a hulladék </vt:lpstr>
      <vt:lpstr>Az Ipari Forradalom környezetkárosító hatása</vt:lpstr>
      <vt:lpstr>Köszönöm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ACER</dc:creator>
  <cp:lastModifiedBy>EKF</cp:lastModifiedBy>
  <cp:revision>25</cp:revision>
  <dcterms:created xsi:type="dcterms:W3CDTF">2011-10-10T16:00:47Z</dcterms:created>
  <dcterms:modified xsi:type="dcterms:W3CDTF">2011-10-11T13:08:32Z</dcterms:modified>
</cp:coreProperties>
</file>