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87" r:id="rId6"/>
    <p:sldId id="288" r:id="rId7"/>
    <p:sldId id="289" r:id="rId8"/>
    <p:sldId id="290" r:id="rId9"/>
    <p:sldId id="264" r:id="rId10"/>
    <p:sldId id="265" r:id="rId11"/>
    <p:sldId id="267" r:id="rId12"/>
    <p:sldId id="271" r:id="rId13"/>
    <p:sldId id="29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6" r:id="rId27"/>
    <p:sldId id="29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AD76-3DBA-4EBB-B201-67A40A09DF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1CA7-3162-41A5-8CBB-1BC7CFFCE7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351B-E31C-468B-A7A7-90419B3D34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4193D-8776-4282-89B9-E12FDB8503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8D6B-27BD-4E34-8889-687B4230B2EC}" type="datetimeFigureOut">
              <a:rPr lang="hu-HU" smtClean="0"/>
              <a:pPr/>
              <a:t>2011.10.24.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A93B-6EF3-4BAF-AC55-0580ECBFAD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nasa-114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0"/>
            <a:ext cx="6985000" cy="6862763"/>
          </a:xfrm>
          <a:noFill/>
        </p:spPr>
      </p:pic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25538"/>
            <a:ext cx="8675688" cy="4608512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chemeClr val="tx1"/>
                </a:solidFill>
              </a:rPr>
              <a:t>A</a:t>
            </a:r>
            <a:br>
              <a:rPr lang="hu-HU" smtClean="0">
                <a:solidFill>
                  <a:schemeClr val="tx1"/>
                </a:solidFill>
              </a:rPr>
            </a:br>
            <a:r>
              <a:rPr lang="hu-HU" smtClean="0">
                <a:solidFill>
                  <a:schemeClr val="tx1"/>
                </a:solidFill>
              </a:rPr>
              <a:t> FÖLD </a:t>
            </a:r>
            <a:br>
              <a:rPr lang="hu-HU" smtClean="0">
                <a:solidFill>
                  <a:schemeClr val="tx1"/>
                </a:solidFill>
              </a:rPr>
            </a:br>
            <a:r>
              <a:rPr lang="hu-HU" smtClean="0">
                <a:solidFill>
                  <a:schemeClr val="tx1"/>
                </a:solidFill>
              </a:rPr>
              <a:t>egyetlen ökológiai</a:t>
            </a:r>
            <a:br>
              <a:rPr lang="hu-HU" smtClean="0">
                <a:solidFill>
                  <a:schemeClr val="tx1"/>
                </a:solidFill>
              </a:rPr>
            </a:br>
            <a:r>
              <a:rPr lang="hu-HU" smtClean="0">
                <a:solidFill>
                  <a:schemeClr val="tx1"/>
                </a:solidFill>
              </a:rPr>
              <a:t> rendszer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Szupraindividuális szerveződés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dirty="0" smtClean="0"/>
          </a:p>
          <a:p>
            <a:pPr eaLnBrk="1" hangingPunct="1">
              <a:buFontTx/>
              <a:buNone/>
            </a:pPr>
            <a:r>
              <a:rPr lang="hu-HU" dirty="0" smtClean="0"/>
              <a:t>                                                bioszféra</a:t>
            </a:r>
          </a:p>
          <a:p>
            <a:pPr eaLnBrk="1" hangingPunct="1">
              <a:buFontTx/>
              <a:buNone/>
            </a:pPr>
            <a:r>
              <a:rPr lang="hu-HU" dirty="0" smtClean="0"/>
              <a:t>                                          </a:t>
            </a:r>
            <a:r>
              <a:rPr lang="hu-HU" dirty="0" err="1" smtClean="0"/>
              <a:t>biom</a:t>
            </a:r>
            <a:endParaRPr lang="hu-HU" dirty="0" smtClean="0"/>
          </a:p>
          <a:p>
            <a:pPr eaLnBrk="1" hangingPunct="1">
              <a:buFontTx/>
              <a:buNone/>
            </a:pPr>
            <a:r>
              <a:rPr lang="hu-HU" dirty="0" smtClean="0"/>
              <a:t>                                    </a:t>
            </a:r>
            <a:r>
              <a:rPr lang="hu-HU" dirty="0" err="1" smtClean="0"/>
              <a:t>holocönózis</a:t>
            </a:r>
            <a:endParaRPr lang="hu-HU" dirty="0" smtClean="0"/>
          </a:p>
          <a:p>
            <a:pPr eaLnBrk="1" hangingPunct="1">
              <a:buFontTx/>
              <a:buNone/>
            </a:pPr>
            <a:r>
              <a:rPr lang="hu-HU" dirty="0" smtClean="0"/>
              <a:t>                             biocönózis</a:t>
            </a:r>
          </a:p>
          <a:p>
            <a:pPr eaLnBrk="1" hangingPunct="1">
              <a:buFontTx/>
              <a:buNone/>
            </a:pPr>
            <a:r>
              <a:rPr lang="hu-HU" dirty="0" smtClean="0"/>
              <a:t>                      populáció </a:t>
            </a:r>
            <a:r>
              <a:rPr lang="hu-HU" dirty="0" err="1" smtClean="0"/>
              <a:t>kollektivum</a:t>
            </a:r>
            <a:endParaRPr lang="hu-HU" dirty="0" smtClean="0"/>
          </a:p>
          <a:p>
            <a:pPr eaLnBrk="1" hangingPunct="1">
              <a:buFontTx/>
              <a:buNone/>
            </a:pPr>
            <a:r>
              <a:rPr lang="hu-HU" dirty="0" smtClean="0"/>
              <a:t>                 populáció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2411413" y="4149725"/>
            <a:ext cx="865187" cy="722313"/>
          </a:xfrm>
          <a:custGeom>
            <a:avLst/>
            <a:gdLst>
              <a:gd name="T0" fmla="*/ 605871 w 21600"/>
              <a:gd name="T1" fmla="*/ 0 h 21600"/>
              <a:gd name="T2" fmla="*/ 605871 w 21600"/>
              <a:gd name="T3" fmla="*/ 406569 h 21600"/>
              <a:gd name="T4" fmla="*/ 129658 w 21600"/>
              <a:gd name="T5" fmla="*/ 722313 h 21600"/>
              <a:gd name="T6" fmla="*/ 865187 w 21600"/>
              <a:gd name="T7" fmla="*/ 20328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619250" y="4868863"/>
            <a:ext cx="865188" cy="722312"/>
          </a:xfrm>
          <a:custGeom>
            <a:avLst/>
            <a:gdLst>
              <a:gd name="T0" fmla="*/ 605872 w 21600"/>
              <a:gd name="T1" fmla="*/ 0 h 21600"/>
              <a:gd name="T2" fmla="*/ 605872 w 21600"/>
              <a:gd name="T3" fmla="*/ 406568 h 21600"/>
              <a:gd name="T4" fmla="*/ 129658 w 21600"/>
              <a:gd name="T5" fmla="*/ 722312 h 21600"/>
              <a:gd name="T6" fmla="*/ 865188 w 21600"/>
              <a:gd name="T7" fmla="*/ 20328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3276600" y="3500438"/>
            <a:ext cx="865188" cy="722312"/>
          </a:xfrm>
          <a:custGeom>
            <a:avLst/>
            <a:gdLst>
              <a:gd name="T0" fmla="*/ 605872 w 21600"/>
              <a:gd name="T1" fmla="*/ 0 h 21600"/>
              <a:gd name="T2" fmla="*/ 605872 w 21600"/>
              <a:gd name="T3" fmla="*/ 406568 h 21600"/>
              <a:gd name="T4" fmla="*/ 129658 w 21600"/>
              <a:gd name="T5" fmla="*/ 722312 h 21600"/>
              <a:gd name="T6" fmla="*/ 865188 w 21600"/>
              <a:gd name="T7" fmla="*/ 20328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4140200" y="2852738"/>
            <a:ext cx="865188" cy="722312"/>
          </a:xfrm>
          <a:custGeom>
            <a:avLst/>
            <a:gdLst>
              <a:gd name="T0" fmla="*/ 605872 w 21600"/>
              <a:gd name="T1" fmla="*/ 0 h 21600"/>
              <a:gd name="T2" fmla="*/ 605872 w 21600"/>
              <a:gd name="T3" fmla="*/ 406568 h 21600"/>
              <a:gd name="T4" fmla="*/ 129658 w 21600"/>
              <a:gd name="T5" fmla="*/ 722312 h 21600"/>
              <a:gd name="T6" fmla="*/ 865188 w 21600"/>
              <a:gd name="T7" fmla="*/ 20328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5003800" y="2205038"/>
            <a:ext cx="865188" cy="722312"/>
          </a:xfrm>
          <a:custGeom>
            <a:avLst/>
            <a:gdLst>
              <a:gd name="T0" fmla="*/ 605872 w 21600"/>
              <a:gd name="T1" fmla="*/ 0 h 21600"/>
              <a:gd name="T2" fmla="*/ 605872 w 21600"/>
              <a:gd name="T3" fmla="*/ 406568 h 21600"/>
              <a:gd name="T4" fmla="*/ 129658 w 21600"/>
              <a:gd name="T5" fmla="*/ 722312 h 21600"/>
              <a:gd name="T6" fmla="*/ 865188 w 21600"/>
              <a:gd name="T7" fmla="*/ 20328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Ökoszisztéma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hu-HU" dirty="0" smtClean="0"/>
              <a:t>   1./ Köznapi értelmezés</a:t>
            </a:r>
          </a:p>
          <a:p>
            <a:pPr eaLnBrk="1" hangingPunct="1">
              <a:buFontTx/>
              <a:buNone/>
            </a:pPr>
            <a:r>
              <a:rPr lang="hu-HU" dirty="0" smtClean="0"/>
              <a:t>       = bármilyen élőlényközösség (entitás) az élőhelyével együtt (pl. erdő)</a:t>
            </a:r>
          </a:p>
          <a:p>
            <a:pPr eaLnBrk="1" hangingPunct="1">
              <a:buFontTx/>
              <a:buNone/>
            </a:pPr>
            <a:r>
              <a:rPr lang="hu-HU" dirty="0" smtClean="0"/>
              <a:t>   2./ Ökológiai értelmezés (</a:t>
            </a:r>
            <a:r>
              <a:rPr lang="hu-HU" dirty="0" err="1" smtClean="0"/>
              <a:t>Juhász-Nagy</a:t>
            </a:r>
            <a:r>
              <a:rPr lang="hu-HU" dirty="0" smtClean="0"/>
              <a:t> P.)</a:t>
            </a:r>
          </a:p>
          <a:p>
            <a:pPr eaLnBrk="1" hangingPunct="1">
              <a:buFontTx/>
              <a:buNone/>
            </a:pPr>
            <a:r>
              <a:rPr lang="hu-HU" dirty="0" smtClean="0"/>
              <a:t>        = valamely ökológiai entitásról készült szimulációs modell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371703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/>
              <a:t>ökoszisztéma: rendszerként értelmezett, rendszermodellel reprezentált ökológiai objektum. Ha ökoszisztémaként értelmezünk pl. egy biocönózist, akkor egyféle kitüntetést végzünk. Kiemelünk egy dinamikus aspektust – pl. az anyag- v. energiaforgalmat –, és azt rendszermodellel írjuk le és kezeljük. Élő egységei, amelyek különböző növények, állatok, mikroorganizmusok populációi lehetnek, a közöttük lévő kapcsolatok révén önszabályozott működést valósítanak meg. A rendszer jellemző állapotait és állapotváltozásait külső tényezők (fény, hő, víz, tápanyagok) is befolyásolják.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Biodiverzitás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755576" y="2852936"/>
            <a:ext cx="3960440" cy="3744416"/>
          </a:xfrm>
        </p:spPr>
        <p:txBody>
          <a:bodyPr>
            <a:noAutofit/>
          </a:bodyPr>
          <a:lstStyle/>
          <a:p>
            <a:pPr eaLnBrk="1" hangingPunct="1"/>
            <a:r>
              <a:rPr lang="hu-HU" sz="2600" dirty="0" smtClean="0"/>
              <a:t>Biológiai sokféleség</a:t>
            </a:r>
          </a:p>
          <a:p>
            <a:pPr eaLnBrk="1" hangingPunct="1">
              <a:buFontTx/>
              <a:buNone/>
            </a:pPr>
            <a:r>
              <a:rPr lang="hu-HU" sz="2600" dirty="0" smtClean="0"/>
              <a:t>    - </a:t>
            </a:r>
            <a:r>
              <a:rPr lang="hu-HU" sz="2600" b="1" dirty="0" smtClean="0"/>
              <a:t>faji sokféleség</a:t>
            </a:r>
          </a:p>
          <a:p>
            <a:pPr eaLnBrk="1" hangingPunct="1">
              <a:buFontTx/>
              <a:buNone/>
            </a:pPr>
            <a:r>
              <a:rPr lang="hu-HU" sz="2600" dirty="0" smtClean="0"/>
              <a:t>    - genetikai sokféleség</a:t>
            </a:r>
          </a:p>
          <a:p>
            <a:pPr eaLnBrk="1" hangingPunct="1">
              <a:buFontTx/>
              <a:buNone/>
            </a:pPr>
            <a:r>
              <a:rPr lang="hu-HU" sz="2600" dirty="0" smtClean="0"/>
              <a:t>    - alaktani sokféleség</a:t>
            </a:r>
          </a:p>
          <a:p>
            <a:pPr eaLnBrk="1" hangingPunct="1">
              <a:buFontTx/>
              <a:buNone/>
            </a:pPr>
            <a:r>
              <a:rPr lang="hu-HU" sz="2600" dirty="0" smtClean="0"/>
              <a:t>    - életmódbeli</a:t>
            </a:r>
          </a:p>
          <a:p>
            <a:pPr eaLnBrk="1" hangingPunct="1">
              <a:buFontTx/>
              <a:buNone/>
            </a:pPr>
            <a:r>
              <a:rPr lang="hu-HU" sz="2600" dirty="0" smtClean="0"/>
              <a:t>              sokféleség</a:t>
            </a:r>
          </a:p>
          <a:p>
            <a:pPr eaLnBrk="1" hangingPunct="1">
              <a:buFontTx/>
              <a:buNone/>
            </a:pPr>
            <a:r>
              <a:rPr lang="hu-HU" sz="2600" dirty="0" smtClean="0"/>
              <a:t>    &gt;&gt; ÖKOLÓGIAI</a:t>
            </a:r>
          </a:p>
          <a:p>
            <a:pPr eaLnBrk="1" hangingPunct="1">
              <a:buFontTx/>
              <a:buNone/>
            </a:pPr>
            <a:r>
              <a:rPr lang="hu-HU" sz="2600" dirty="0" smtClean="0"/>
              <a:t>         SOKFÉLESÉG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 flipH="1">
            <a:off x="539552" y="1268760"/>
            <a:ext cx="80648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IUCN jelentése szerint kb. 45000 veszélyeztetett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fajból mára kb. 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900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kihalt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 smtClean="0"/>
              <a:t>kétéltűek mintegy harmadát, az emlősök negyedét, a madaraknak pedig 12 százalékát fenyegeti kihalás veszélye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24944"/>
            <a:ext cx="3471142" cy="376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827584" y="587727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http://www.buzzle.com/articles/extinct-animals-in-the-last-100-years.html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480447" cy="471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600400" cy="579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5891581" cy="41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268760"/>
            <a:ext cx="6261921" cy="41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Biomonitorozás (Biomonitoring)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hu-HU" b="1" i="1" smtClean="0"/>
              <a:t>A környezet állapotának közvetett nyomon követése biológiai objektumok felhasználásával</a:t>
            </a:r>
          </a:p>
          <a:p>
            <a:pPr eaLnBrk="1" hangingPunct="1"/>
            <a:r>
              <a:rPr lang="hu-HU" smtClean="0"/>
              <a:t>Alapja: az élőlények viselkedésükkel jelzik a környezet változását (</a:t>
            </a:r>
            <a:r>
              <a:rPr lang="hu-HU" i="1" smtClean="0"/>
              <a:t>indikációs elv</a:t>
            </a:r>
            <a:r>
              <a:rPr lang="hu-HU" smtClean="0"/>
              <a:t>)</a:t>
            </a:r>
          </a:p>
          <a:p>
            <a:pPr eaLnBrk="1" hangingPunct="1"/>
            <a:r>
              <a:rPr lang="hu-HU" smtClean="0"/>
              <a:t>Közvetlen hasznosítás: mindenki maga is meggyőződhet lakóhelye aktuális állapotá-ról (pl. zuzmótérképezés)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Bioindikáció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smtClean="0"/>
              <a:t>Az a jelenség, hogy az élőlények hiányukkal vagy</a:t>
            </a:r>
          </a:p>
          <a:p>
            <a:pPr eaLnBrk="1" hangingPunct="1">
              <a:buFontTx/>
              <a:buNone/>
            </a:pPr>
            <a:r>
              <a:rPr lang="hu-HU" sz="2800" smtClean="0"/>
              <a:t> fenetikai tulajdonságaikkal (viselkedésükkel) jelzik a környezeti tényezőket, illetve azok változását.</a:t>
            </a:r>
          </a:p>
        </p:txBody>
      </p:sp>
      <p:pic>
        <p:nvPicPr>
          <p:cNvPr id="18436" name="Picture 5" descr="erdő 4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429000"/>
            <a:ext cx="91440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életközösségek csoportjai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Természetes</a:t>
            </a:r>
          </a:p>
          <a:p>
            <a:pPr eaLnBrk="1" hangingPunct="1">
              <a:buFontTx/>
              <a:buNone/>
            </a:pPr>
            <a:r>
              <a:rPr lang="hu-HU" sz="2800" smtClean="0"/>
              <a:t>    - emberi hatás nélküli</a:t>
            </a:r>
          </a:p>
          <a:p>
            <a:pPr eaLnBrk="1" hangingPunct="1"/>
            <a:r>
              <a:rPr lang="hu-HU" sz="2800" smtClean="0"/>
              <a:t>Félkultúr</a:t>
            </a:r>
          </a:p>
          <a:p>
            <a:pPr eaLnBrk="1" hangingPunct="1">
              <a:buFontTx/>
              <a:buNone/>
            </a:pPr>
            <a:r>
              <a:rPr lang="hu-HU" sz="2800" smtClean="0"/>
              <a:t>   - kismértékű emberi hatás</a:t>
            </a:r>
          </a:p>
          <a:p>
            <a:pPr eaLnBrk="1" hangingPunct="1"/>
            <a:r>
              <a:rPr lang="hu-HU" sz="2800" smtClean="0"/>
              <a:t>Kultúr</a:t>
            </a:r>
          </a:p>
          <a:p>
            <a:pPr eaLnBrk="1" hangingPunct="1">
              <a:buFontTx/>
              <a:buNone/>
            </a:pPr>
            <a:r>
              <a:rPr lang="hu-HU" sz="2800" smtClean="0"/>
              <a:t>   - ember által meghatározott</a:t>
            </a:r>
          </a:p>
        </p:txBody>
      </p:sp>
      <p:pic>
        <p:nvPicPr>
          <p:cNvPr id="19460" name="Picture 7" descr="FKN2007Kisláng-Erdély-Aggtelek-Erdőtelek-Kápolna 0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187450"/>
            <a:ext cx="3465513" cy="2598738"/>
          </a:xfrm>
          <a:noFill/>
        </p:spPr>
      </p:pic>
      <p:pic>
        <p:nvPicPr>
          <p:cNvPr id="19461" name="Picture 8" descr="FKN2007Kisláng-Erdély-Aggtelek-Erdőtelek-Kápolna 09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3467100" cy="260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z="4000" smtClean="0"/>
              <a:t>A bioszféra a legnagyobb földi ökológiai rendszer</a:t>
            </a:r>
          </a:p>
        </p:txBody>
      </p:sp>
      <p:pic>
        <p:nvPicPr>
          <p:cNvPr id="20483" name="Picture 6" descr="föld-űrbő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4700" y="1600200"/>
            <a:ext cx="3403600" cy="4525963"/>
          </a:xfrm>
          <a:noFill/>
        </p:spPr>
      </p:pic>
      <p:pic>
        <p:nvPicPr>
          <p:cNvPr id="20484" name="Picture 9" descr="űrfelv1994-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0613" y="1600200"/>
            <a:ext cx="3919537" cy="2185988"/>
          </a:xfrm>
          <a:noFill/>
        </p:spPr>
      </p:pic>
      <p:pic>
        <p:nvPicPr>
          <p:cNvPr id="20485" name="Picture 11" descr="erdő 3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3933825"/>
            <a:ext cx="3889375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eolvasás002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88913"/>
            <a:ext cx="5616575" cy="648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olvasás001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60363"/>
            <a:ext cx="8229600" cy="5678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Ökológia fogalma, értelmezése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Tudomány</a:t>
            </a:r>
          </a:p>
          <a:p>
            <a:pPr eaLnBrk="1" hangingPunct="1">
              <a:buFontTx/>
              <a:buNone/>
            </a:pPr>
            <a:r>
              <a:rPr lang="hu-HU" smtClean="0"/>
              <a:t>     </a:t>
            </a:r>
            <a:r>
              <a:rPr lang="hu-HU" sz="2400" smtClean="0"/>
              <a:t>A biológia résztudománya. Az élőlények és</a:t>
            </a:r>
          </a:p>
          <a:p>
            <a:pPr eaLnBrk="1" hangingPunct="1">
              <a:buFontTx/>
              <a:buNone/>
            </a:pPr>
            <a:r>
              <a:rPr lang="hu-HU" sz="2400" smtClean="0"/>
              <a:t>       környezetük közötti   kapcsolatok vizsgálata.</a:t>
            </a:r>
          </a:p>
          <a:p>
            <a:pPr eaLnBrk="1" hangingPunct="1"/>
            <a:r>
              <a:rPr lang="hu-HU" smtClean="0"/>
              <a:t>Életmódot meghatározó szemlélet</a:t>
            </a:r>
          </a:p>
          <a:p>
            <a:pPr eaLnBrk="1" hangingPunct="1">
              <a:buFontTx/>
              <a:buNone/>
            </a:pPr>
            <a:r>
              <a:rPr lang="hu-HU" smtClean="0"/>
              <a:t>     </a:t>
            </a:r>
            <a:r>
              <a:rPr lang="hu-HU" sz="2400" smtClean="0"/>
              <a:t>Ökológikus (= környezettudatos) világkép</a:t>
            </a:r>
          </a:p>
          <a:p>
            <a:pPr eaLnBrk="1" hangingPunct="1"/>
            <a:r>
              <a:rPr lang="hu-HU" smtClean="0"/>
              <a:t>Politikum</a:t>
            </a:r>
          </a:p>
          <a:p>
            <a:pPr eaLnBrk="1" hangingPunct="1">
              <a:buFontTx/>
              <a:buNone/>
            </a:pPr>
            <a:r>
              <a:rPr lang="hu-HU" smtClean="0"/>
              <a:t>     </a:t>
            </a:r>
            <a:r>
              <a:rPr lang="hu-HU" sz="2400" smtClean="0"/>
              <a:t>„zöld mozgalom” ideológia és mozgósító tényező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olvasás002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476250"/>
            <a:ext cx="7559675" cy="606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olvasás002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60350"/>
            <a:ext cx="6697663" cy="635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eolvasás002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oroszlánok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33372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un-1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26263"/>
          </a:xfrm>
          <a:noFill/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784975" y="784225"/>
            <a:ext cx="18097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FF0000"/>
                </a:solidFill>
              </a:rPr>
              <a:t>A Föld már nem</a:t>
            </a:r>
          </a:p>
          <a:p>
            <a:pPr algn="ctr"/>
            <a:r>
              <a:rPr lang="hu-HU" sz="2800">
                <a:solidFill>
                  <a:srgbClr val="FF0000"/>
                </a:solidFill>
              </a:rPr>
              <a:t>elég</a:t>
            </a:r>
            <a:r>
              <a:rPr lang="hu-HU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A Föld egyetlen ökológiai rendszer</a:t>
            </a:r>
          </a:p>
        </p:txBody>
      </p:sp>
      <p:pic>
        <p:nvPicPr>
          <p:cNvPr id="27651" name="Picture 3" descr="nasa-09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84784"/>
            <a:ext cx="4103687" cy="4486275"/>
          </a:xfrm>
          <a:noFill/>
        </p:spPr>
      </p:pic>
      <p:pic>
        <p:nvPicPr>
          <p:cNvPr id="27652" name="Picture 4" descr="nasa-10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484784"/>
            <a:ext cx="4032250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dirty="0" smtClean="0"/>
              <a:t>A Föld egyetlen ökológiai rendszer</a:t>
            </a:r>
          </a:p>
        </p:txBody>
      </p:sp>
      <p:pic>
        <p:nvPicPr>
          <p:cNvPr id="31747" name="Picture 9" descr="nasa-105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4099"/>
          <a:stretch/>
        </p:blipFill>
        <p:spPr>
          <a:xfrm>
            <a:off x="403225" y="1343890"/>
            <a:ext cx="4264025" cy="5109297"/>
          </a:xfrm>
          <a:noFill/>
        </p:spPr>
      </p:pic>
      <p:pic>
        <p:nvPicPr>
          <p:cNvPr id="31748" name="Picture 13" descr="Kolykok50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t="4099"/>
          <a:stretch/>
        </p:blipFill>
        <p:spPr>
          <a:xfrm>
            <a:off x="4783138" y="1343890"/>
            <a:ext cx="3965575" cy="510929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556792"/>
            <a:ext cx="3168352" cy="47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dirty="0" smtClean="0"/>
              <a:t>A Föld egyetlen ökológiai rendszer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11135" r="7039"/>
          <a:stretch/>
        </p:blipFill>
        <p:spPr bwMode="auto">
          <a:xfrm>
            <a:off x="1024461" y="1556792"/>
            <a:ext cx="3259507" cy="47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93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z="4000" smtClean="0"/>
              <a:t>Az ökológia és a környezettudomány viszonya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b="1" i="1" dirty="0" smtClean="0"/>
              <a:t>Ökológia</a:t>
            </a:r>
            <a:r>
              <a:rPr lang="hu-HU" sz="2400" dirty="0" smtClean="0"/>
              <a:t>: </a:t>
            </a:r>
            <a:r>
              <a:rPr lang="hu-HU" sz="2400" i="1" dirty="0" smtClean="0"/>
              <a:t>a </a:t>
            </a:r>
            <a:r>
              <a:rPr lang="hu-HU" sz="2400" i="1" dirty="0" err="1" smtClean="0"/>
              <a:t>szünbiológia</a:t>
            </a:r>
            <a:r>
              <a:rPr lang="hu-HU" sz="2400" i="1" dirty="0" smtClean="0"/>
              <a:t> körébe tartozó tudomány, amelynek feladata azoknak a háttérjelenségeknek és folyamatoknak (okoknak) a kutatása, amelyek az élőlényközösségek viselkedését behatárolják.</a:t>
            </a:r>
          </a:p>
          <a:p>
            <a:pPr eaLnBrk="1" hangingPunct="1">
              <a:lnSpc>
                <a:spcPct val="90000"/>
              </a:lnSpc>
            </a:pPr>
            <a:endParaRPr lang="hu-HU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hu-HU" sz="2400" b="1" i="1" dirty="0" smtClean="0"/>
              <a:t>Környezettudomány</a:t>
            </a:r>
            <a:r>
              <a:rPr lang="hu-HU" sz="2400" i="1" dirty="0" smtClean="0"/>
              <a:t>: az emberi tevékenység és a természetes és művi környezet kapcsolatának tudománya, amelynek feladata az életet befolyásoló külső tényezők antropogén változásainak vizsgálata, azok természeti, gazdasági és szociális következményeinek feltárása.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Biológiai szerveződés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Biológiai szerveződés (organizáció): az élő rendszerekben lejátszódó változások (fizikai, kémiai, biokémiai, biológiai stb.) térbeli és időbeli összerendezettsége és összehangoltsága.</a:t>
            </a:r>
          </a:p>
          <a:p>
            <a:pPr eaLnBrk="1" hangingPunct="1"/>
            <a:r>
              <a:rPr lang="hu-HU" smtClean="0"/>
              <a:t>Az élővilág különböző tér-idő dimenziójú organizált egységei (élőlények és közösségeik) rendszerként működnek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rendszer ( a rendszerelmélet kritériumainak megfelelő)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Egymással szoros kapcsolatban lévő komponensekből állnak</a:t>
            </a:r>
          </a:p>
          <a:p>
            <a:r>
              <a:rPr lang="hu-HU" dirty="0" smtClean="0"/>
              <a:t>Ezek a komponensek bonyolult kölcsönhatásban vannak egymással, melynek eredménye egy új, működő struktúra</a:t>
            </a:r>
          </a:p>
          <a:p>
            <a:r>
              <a:rPr lang="hu-HU" dirty="0" smtClean="0"/>
              <a:t>A struktúra működése szabályozott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000" dirty="0" smtClean="0"/>
              <a:t>Az ökológiai rendszerek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1944216"/>
          </a:xfrm>
        </p:spPr>
        <p:txBody>
          <a:bodyPr/>
          <a:lstStyle/>
          <a:p>
            <a:r>
              <a:rPr lang="hu-HU" sz="2000" dirty="0" smtClean="0"/>
              <a:t>A komponensek az egy helyen élő populációk, melyek továbbszerveződnek</a:t>
            </a:r>
          </a:p>
          <a:p>
            <a:r>
              <a:rPr lang="hu-HU" sz="2000" dirty="0" smtClean="0"/>
              <a:t>A kapcsolatok sokfélék lehetnek</a:t>
            </a:r>
          </a:p>
          <a:p>
            <a:r>
              <a:rPr lang="hu-HU" sz="2000" dirty="0" smtClean="0"/>
              <a:t>Alapvető kapcsolat egy ilyen rendszerben a táplálkozási, </a:t>
            </a:r>
            <a:r>
              <a:rPr lang="hu-HU" sz="2000" dirty="0" err="1" smtClean="0"/>
              <a:t>trofikus</a:t>
            </a:r>
            <a:r>
              <a:rPr lang="hu-HU" sz="2000" dirty="0" smtClean="0"/>
              <a:t> kapcsolatok hálózata, amely a rendszert működtető anyag és energia áramlása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688632" cy="441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16" y="772766"/>
            <a:ext cx="8548464" cy="532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68" y="188640"/>
            <a:ext cx="864946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Biológiai organizációs szintek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dirty="0" smtClean="0"/>
              <a:t>   Egyed alatti (</a:t>
            </a:r>
            <a:r>
              <a:rPr lang="hu-HU" sz="2800" dirty="0" err="1" smtClean="0"/>
              <a:t>intraindividuális</a:t>
            </a:r>
            <a:r>
              <a:rPr lang="hu-HU" sz="2800" dirty="0" smtClean="0"/>
              <a:t>) szintek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dirty="0" smtClean="0"/>
              <a:t>   Egyed (individuális szint)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dirty="0" smtClean="0"/>
              <a:t>    </a:t>
            </a:r>
            <a:r>
              <a:rPr lang="hu-HU" sz="1800" dirty="0" smtClean="0"/>
              <a:t>(soksejtű egyed)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dirty="0" smtClean="0"/>
              <a:t>   Egyed feletti (</a:t>
            </a:r>
            <a:r>
              <a:rPr lang="hu-HU" sz="2800" dirty="0" err="1" smtClean="0"/>
              <a:t>szupraindividuális</a:t>
            </a:r>
            <a:r>
              <a:rPr lang="hu-HU" sz="2800" dirty="0" smtClean="0"/>
              <a:t>) szint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dirty="0" smtClean="0"/>
              <a:t>    </a:t>
            </a:r>
            <a:r>
              <a:rPr lang="hu-HU" sz="2000" dirty="0" smtClean="0"/>
              <a:t>populáció &gt;&gt;&gt;&gt;&gt;bioszféra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dirty="0" smtClean="0"/>
              <a:t>    A magasabb szerveződésű szintek mindig magukban foglalják az alacsonyabb szerveződésű szinteket 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578</Words>
  <Application>Microsoft Office PowerPoint</Application>
  <PresentationFormat>Diavetítés a képernyőre (4:3 oldalarány)</PresentationFormat>
  <Paragraphs>78</Paragraphs>
  <Slides>27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A  FÖLD  egyetlen ökológiai  rendszer</vt:lpstr>
      <vt:lpstr>Ökológia fogalma, értelmezése</vt:lpstr>
      <vt:lpstr>Az ökológia és a környezettudomány viszonya</vt:lpstr>
      <vt:lpstr>Biológiai szerveződés</vt:lpstr>
      <vt:lpstr>A rendszer ( a rendszerelmélet kritériumainak megfelelő) jellemzői</vt:lpstr>
      <vt:lpstr>Az ökológiai rendszerek</vt:lpstr>
      <vt:lpstr>PowerPoint bemutató</vt:lpstr>
      <vt:lpstr>PowerPoint bemutató</vt:lpstr>
      <vt:lpstr>Biológiai organizációs szintek</vt:lpstr>
      <vt:lpstr>Szupraindividuális szerveződés</vt:lpstr>
      <vt:lpstr>Ökoszisztéma</vt:lpstr>
      <vt:lpstr>Biodiverzitás</vt:lpstr>
      <vt:lpstr>PowerPoint bemutató</vt:lpstr>
      <vt:lpstr>Biomonitorozás (Biomonitoring)</vt:lpstr>
      <vt:lpstr>Bioindikáció</vt:lpstr>
      <vt:lpstr>Az életközösségek csoportjai</vt:lpstr>
      <vt:lpstr>A bioszféra a legnagyobb földi ökológiai rendszer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Föld egyetlen ökológiai rendszer</vt:lpstr>
      <vt:lpstr>A Föld egyetlen ökológiai rendszer</vt:lpstr>
      <vt:lpstr>A Föld egyetlen ökológiai rendszer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FÖLD  egyetlen ökológiai  rendszer</dc:title>
  <dc:creator>EKF</dc:creator>
  <cp:lastModifiedBy>ACER</cp:lastModifiedBy>
  <cp:revision>12</cp:revision>
  <dcterms:created xsi:type="dcterms:W3CDTF">2010-10-14T09:52:38Z</dcterms:created>
  <dcterms:modified xsi:type="dcterms:W3CDTF">2011-10-24T08:42:41Z</dcterms:modified>
</cp:coreProperties>
</file>